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6"/>
  </p:sldMasterIdLst>
  <p:notesMasterIdLst>
    <p:notesMasterId r:id="rId12"/>
  </p:notesMasterIdLst>
  <p:sldIdLst>
    <p:sldId id="425" r:id="rId7"/>
    <p:sldId id="427" r:id="rId8"/>
    <p:sldId id="453" r:id="rId9"/>
    <p:sldId id="428" r:id="rId10"/>
    <p:sldId id="429" r:id="rId1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sabet Metcalfe" initials="EM" lastIdx="3" clrIdx="0"/>
  <p:cmAuthor id="1" name="EE" initials="E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A28"/>
    <a:srgbClr val="BEE1A3"/>
    <a:srgbClr val="7AC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6" autoAdjust="0"/>
    <p:restoredTop sz="93621" autoAdjust="0"/>
  </p:normalViewPr>
  <p:slideViewPr>
    <p:cSldViewPr>
      <p:cViewPr varScale="1">
        <p:scale>
          <a:sx n="84" d="100"/>
          <a:sy n="84" d="100"/>
        </p:scale>
        <p:origin x="-1744" y="-104"/>
      </p:cViewPr>
      <p:guideLst>
        <p:guide orient="horz" pos="422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7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customXml" Target="../customXml/item5.xml"/><Relationship Id="rId6" Type="http://schemas.openxmlformats.org/officeDocument/2006/relationships/slideMaster" Target="slideMasters/slide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369CCE0-184C-4685-8528-10CBA3EC768B}" type="datetimeFigureOut">
              <a:rPr lang="en-US"/>
              <a:pPr>
                <a:defRPr/>
              </a:pPr>
              <a:t>12/28/16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8" rIns="93175" bIns="4658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5" tIns="46588" rIns="93175" bIns="46588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5F75D11-0079-4D42-8AE6-22398F6E9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74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Labs should only fill out the relevant quarters.  Please feel free to expand this to 2 slides if necessary.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75D11-0079-4D42-8AE6-22398F6E989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45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Labs should only fill out the relevant quarters.  Please feel free to expand this to 2 slides if necessary.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75D11-0079-4D42-8AE6-22398F6E989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45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Labs should only fill out the relevant quarters.  Please feel free to expand this to 2 slides if necessary.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75D11-0079-4D42-8AE6-22398F6E989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45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Labs should only fill out the relevant quarters.  Please feel free to expand this to 2 slides if necessary.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75D11-0079-4D42-8AE6-22398F6E989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45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Labs should only fill out the relevant quarters.  Please feel free to expand this to 2 slides if necessary.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75D11-0079-4D42-8AE6-22398F6E989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45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Int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82B2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1066800"/>
            <a:ext cx="8229600" cy="502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63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Int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1066800"/>
            <a:ext cx="8229600" cy="502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994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5954773"/>
            <a:ext cx="3886200" cy="57111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229581"/>
            <a:ext cx="8835980" cy="4457495"/>
          </a:xfrm>
          <a:prstGeom prst="rect">
            <a:avLst/>
          </a:prstGeom>
        </p:spPr>
      </p:pic>
      <p:sp>
        <p:nvSpPr>
          <p:cNvPr id="30" name="Text Placeholder 6"/>
          <p:cNvSpPr>
            <a:spLocks noGrp="1"/>
          </p:cNvSpPr>
          <p:nvPr>
            <p:ph type="body" idx="10"/>
          </p:nvPr>
        </p:nvSpPr>
        <p:spPr>
          <a:xfrm>
            <a:off x="4724400" y="5943600"/>
            <a:ext cx="4191000" cy="6096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r">
              <a:spcBef>
                <a:spcPts val="0"/>
              </a:spcBef>
              <a:buNone/>
              <a:defRPr sz="1800" b="1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152400"/>
            <a:ext cx="8839200" cy="914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762000"/>
            <a:ext cx="88392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481667" y="45508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323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95846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1"/>
          <p:cNvGrpSpPr>
            <a:grpSpLocks/>
          </p:cNvGrpSpPr>
          <p:nvPr/>
        </p:nvGrpSpPr>
        <p:grpSpPr bwMode="auto">
          <a:xfrm flipH="1" flipV="1">
            <a:off x="0" y="656987"/>
            <a:ext cx="9144000" cy="55563"/>
            <a:chOff x="0" y="832104"/>
            <a:chExt cx="9144000" cy="54864"/>
          </a:xfrm>
          <a:solidFill>
            <a:schemeClr val="accent5"/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832104"/>
              <a:ext cx="3309937" cy="5486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21" name="Text Placeholder 9"/>
          <p:cNvSpPr txBox="1">
            <a:spLocks/>
          </p:cNvSpPr>
          <p:nvPr/>
        </p:nvSpPr>
        <p:spPr>
          <a:xfrm>
            <a:off x="42335" y="6532122"/>
            <a:ext cx="452308" cy="2413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/>
          </a:bodyPr>
          <a:lstStyle/>
          <a:p>
            <a:pPr marL="342900" indent="-342900" algn="ctr" defTabSz="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-106" charset="0"/>
              <a:buNone/>
            </a:pPr>
            <a:fld id="{1EF35371-194E-174F-9528-630C4585B8CC}" type="slidenum">
              <a:rPr lang="en-US" sz="1000">
                <a:solidFill>
                  <a:srgbClr val="282B2E"/>
                </a:solidFill>
                <a:latin typeface="Calibri"/>
                <a:ea typeface="Arial" pitchFamily="-106" charset="0"/>
                <a:cs typeface="Calibri"/>
              </a:rPr>
              <a:pPr marL="342900" indent="-342900" algn="ctr" defTabSz="4572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06" charset="0"/>
                <a:buNone/>
              </a:pPr>
              <a:t>‹#›</a:t>
            </a:fld>
            <a:endParaRPr lang="en-US" sz="1000" dirty="0">
              <a:solidFill>
                <a:srgbClr val="282B2E"/>
              </a:solidFill>
              <a:latin typeface="Calibri"/>
              <a:ea typeface="Arial" pitchFamily="-106" charset="0"/>
              <a:cs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7250" y="6309141"/>
            <a:ext cx="2735929" cy="40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6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4" r:id="rId2"/>
    <p:sldLayoutId id="2147483747" r:id="rId3"/>
  </p:sldLayoutIdLst>
  <p:txStyles>
    <p:titleStyle>
      <a:lvl1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 i="0" kern="1200">
          <a:solidFill>
            <a:srgbClr val="282B2E"/>
          </a:solidFill>
          <a:latin typeface="Calibri"/>
          <a:ea typeface="+mj-ea"/>
          <a:cs typeface="Calibri"/>
        </a:defRPr>
      </a:lvl1pPr>
      <a:lvl2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2pPr>
      <a:lvl3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3pPr>
      <a:lvl4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4pPr>
      <a:lvl5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5pPr>
      <a:lvl6pPr marL="4572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6pPr>
      <a:lvl7pPr marL="9144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7pPr>
      <a:lvl8pPr marL="13716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8pPr>
      <a:lvl9pPr marL="18288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emf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228600" y="1752600"/>
            <a:ext cx="4343400" cy="4419600"/>
          </a:xfrm>
          <a:prstGeom prst="rect">
            <a:avLst/>
          </a:prstGeom>
        </p:spPr>
        <p:txBody>
          <a:bodyPr/>
          <a:lstStyle/>
          <a:p>
            <a:endParaRPr lang="en-US" sz="1600" dirty="0">
              <a:solidFill>
                <a:srgbClr val="50565C"/>
              </a:solidFill>
              <a:latin typeface="Arial" charset="0"/>
              <a:ea typeface="MS PGothic" charset="0"/>
            </a:endParaRPr>
          </a:p>
          <a:p>
            <a:endParaRPr lang="en-US" sz="1600" dirty="0" smtClean="0">
              <a:solidFill>
                <a:srgbClr val="50565C"/>
              </a:solidFill>
              <a:latin typeface="Arial" charset="0"/>
              <a:ea typeface="MS PGothic" charset="0"/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50565C"/>
              </a:solidFill>
              <a:latin typeface="Arial" charset="0"/>
              <a:ea typeface="MS PGothic" charset="0"/>
            </a:endParaRPr>
          </a:p>
          <a:p>
            <a:endParaRPr lang="en-US" sz="1600" dirty="0">
              <a:latin typeface="Arial" charset="0"/>
              <a:ea typeface="MS PGothic" charset="0"/>
            </a:endParaRPr>
          </a:p>
          <a:p>
            <a:endParaRPr lang="en-US" sz="1600" dirty="0">
              <a:latin typeface="Arial" charset="0"/>
              <a:ea typeface="MS PGothic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rgbClr val="FFFFFF"/>
                </a:solidFill>
                <a:latin typeface="Calibri"/>
                <a:ea typeface="+mj-ea"/>
                <a:cs typeface="Calibri"/>
              </a:defRPr>
            </a:lvl1pPr>
            <a:lvl2pPr algn="l" defTabSz="457200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2pPr>
            <a:lvl3pPr algn="l" defTabSz="457200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3pPr>
            <a:lvl4pPr algn="l" defTabSz="457200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4pPr>
            <a:lvl5pPr algn="l" defTabSz="457200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5pPr>
            <a:lvl6pPr marL="457200" algn="l" defTabSz="457200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6pPr>
            <a:lvl7pPr marL="914400" algn="l" defTabSz="457200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7pPr>
            <a:lvl8pPr marL="1371600" algn="l" defTabSz="457200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8pPr>
            <a:lvl9pPr marL="1828800" algn="l" defTabSz="457200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rgbClr val="0000FF"/>
                </a:solidFill>
              </a:rPr>
              <a:t>Polymer</a:t>
            </a:r>
            <a:r>
              <a:rPr lang="en-US" dirty="0">
                <a:solidFill>
                  <a:srgbClr val="0000FF"/>
                </a:solidFill>
              </a:rPr>
              <a:t>-Cement Composites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2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371600"/>
          </a:xfrm>
        </p:spPr>
        <p:txBody>
          <a:bodyPr>
            <a:noAutofit/>
          </a:bodyPr>
          <a:lstStyle/>
          <a:p>
            <a:pPr marL="233363" indent="-233363">
              <a:lnSpc>
                <a:spcPct val="100000"/>
              </a:lnSpc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Task 4: Cement composites bulk thermal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properties</a:t>
            </a:r>
            <a:r>
              <a:rPr lang="en-US" sz="1800" dirty="0">
                <a:solidFill>
                  <a:srgbClr val="3366FF"/>
                </a:solidFill>
                <a:latin typeface="Arial"/>
                <a:cs typeface="Arial"/>
              </a:rPr>
              <a:t/>
            </a:r>
            <a:br>
              <a:rPr lang="en-US" sz="1800" dirty="0">
                <a:solidFill>
                  <a:srgbClr val="3366FF"/>
                </a:solidFill>
                <a:latin typeface="Arial"/>
                <a:cs typeface="Arial"/>
              </a:rPr>
            </a:br>
            <a:endParaRPr lang="en-US" sz="1600" dirty="0">
              <a:solidFill>
                <a:srgbClr val="3366FF"/>
              </a:solidFill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295400"/>
            <a:ext cx="3817282" cy="2720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Task 4.2: Resistance to Thermal </a:t>
            </a: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Stress</a:t>
            </a:r>
          </a:p>
          <a:p>
            <a:pPr defTabSz="457200" fontAlgn="auto">
              <a:spcBef>
                <a:spcPct val="20000"/>
              </a:spcBef>
              <a:spcAft>
                <a:spcPts val="0"/>
              </a:spcAft>
            </a:pPr>
            <a:endParaRPr lang="en-US" sz="1400" dirty="0" smtClean="0">
              <a:solidFill>
                <a:srgbClr val="282B2E"/>
              </a:solidFill>
              <a:cs typeface="Arial Narrow"/>
            </a:endParaRPr>
          </a:p>
          <a:p>
            <a:pPr marL="174625" indent="-174625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282B2E"/>
                </a:solidFill>
                <a:cs typeface="Arial Narrow"/>
              </a:rPr>
              <a:t>250C/24h followed by heat quenching for 15min at 25C</a:t>
            </a:r>
          </a:p>
          <a:p>
            <a:pPr marL="174625" indent="-174625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endParaRPr lang="en-US" sz="1400" dirty="0" smtClean="0">
              <a:solidFill>
                <a:srgbClr val="282B2E"/>
              </a:solidFill>
              <a:cs typeface="Arial Narrow"/>
            </a:endParaRPr>
          </a:p>
          <a:p>
            <a:pPr marL="174625" indent="-174625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1400" dirty="0">
                <a:solidFill>
                  <a:srgbClr val="282B2E"/>
                </a:solidFill>
                <a:cs typeface="Arial Narrow"/>
              </a:rPr>
              <a:t>Repeat cycle 6 times. </a:t>
            </a:r>
            <a:r>
              <a:rPr lang="en-US" sz="1400" dirty="0" smtClean="0">
                <a:solidFill>
                  <a:srgbClr val="282B2E"/>
                </a:solidFill>
                <a:cs typeface="Arial Narrow"/>
              </a:rPr>
              <a:t>Triplicate samples</a:t>
            </a:r>
            <a:endParaRPr lang="en-US" sz="1400" dirty="0">
              <a:solidFill>
                <a:srgbClr val="282B2E"/>
              </a:solidFill>
              <a:cs typeface="Arial Narrow"/>
            </a:endParaRPr>
          </a:p>
          <a:p>
            <a:pPr marL="174625" indent="-174625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endParaRPr lang="en-US" sz="1400" dirty="0" smtClean="0">
              <a:solidFill>
                <a:srgbClr val="282B2E"/>
              </a:solidFill>
              <a:cs typeface="Arial Narrow"/>
            </a:endParaRPr>
          </a:p>
          <a:p>
            <a:pPr marL="174625" indent="-174625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282B2E"/>
                </a:solidFill>
                <a:cs typeface="Arial Narrow"/>
              </a:rPr>
              <a:t>Both, control cement and 10wt% polymer-cement composites manifest similar color changes. One of the control cement samples fractured transversally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990600"/>
            <a:ext cx="4667250" cy="287215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8728" y="4191000"/>
            <a:ext cx="3933671" cy="251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Task </a:t>
            </a: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4.3: Compressive strength </a:t>
            </a: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after thermal stress </a:t>
            </a:r>
            <a:endParaRPr lang="en-US" sz="1400" b="1" dirty="0" smtClean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  <a:p>
            <a:pPr defTabSz="457200" fontAlgn="auto">
              <a:spcBef>
                <a:spcPct val="20000"/>
              </a:spcBef>
              <a:spcAft>
                <a:spcPts val="0"/>
              </a:spcAft>
            </a:pPr>
            <a:endParaRPr lang="en-US" sz="1400" dirty="0" smtClean="0">
              <a:solidFill>
                <a:srgbClr val="282B2E"/>
              </a:solidFill>
              <a:cs typeface="Arial Narrow"/>
            </a:endParaRPr>
          </a:p>
          <a:p>
            <a:pPr marL="174625" indent="-174625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282B2E"/>
                </a:solidFill>
                <a:cs typeface="Arial Narrow"/>
              </a:rPr>
              <a:t>Polymer-cement composites show compressive strength values identical to original samples(3300psi)</a:t>
            </a:r>
          </a:p>
          <a:p>
            <a:pPr marL="174625" indent="-174625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endParaRPr lang="en-US" sz="1400" dirty="0">
              <a:solidFill>
                <a:srgbClr val="282B2E"/>
              </a:solidFill>
              <a:cs typeface="Arial Narrow"/>
            </a:endParaRPr>
          </a:p>
          <a:p>
            <a:pPr marL="174625" indent="-174625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282B2E"/>
                </a:solidFill>
                <a:cs typeface="Arial Narrow"/>
              </a:rPr>
              <a:t>Control samples undergo a slight decrease in compressive strength though not statistically different to original samples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259" y="3809999"/>
            <a:ext cx="3830741" cy="305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40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228600" y="1752600"/>
            <a:ext cx="4343400" cy="4419600"/>
          </a:xfrm>
          <a:prstGeom prst="rect">
            <a:avLst/>
          </a:prstGeom>
        </p:spPr>
        <p:txBody>
          <a:bodyPr/>
          <a:lstStyle/>
          <a:p>
            <a:endParaRPr lang="en-US" sz="1600" dirty="0">
              <a:solidFill>
                <a:srgbClr val="50565C"/>
              </a:solidFill>
              <a:latin typeface="Arial" charset="0"/>
              <a:ea typeface="MS PGothic" charset="0"/>
            </a:endParaRPr>
          </a:p>
          <a:p>
            <a:endParaRPr lang="en-US" sz="1600" dirty="0" smtClean="0">
              <a:solidFill>
                <a:srgbClr val="50565C"/>
              </a:solidFill>
              <a:latin typeface="Arial" charset="0"/>
              <a:ea typeface="MS PGothic" charset="0"/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50565C"/>
              </a:solidFill>
              <a:latin typeface="Arial" charset="0"/>
              <a:ea typeface="MS PGothic" charset="0"/>
            </a:endParaRPr>
          </a:p>
          <a:p>
            <a:endParaRPr lang="en-US" sz="1600" dirty="0">
              <a:latin typeface="Arial" charset="0"/>
              <a:ea typeface="MS PGothic" charset="0"/>
            </a:endParaRPr>
          </a:p>
          <a:p>
            <a:endParaRPr lang="en-US" sz="1600" dirty="0">
              <a:latin typeface="Arial" charset="0"/>
              <a:ea typeface="MS PGothic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rgbClr val="FFFFFF"/>
                </a:solidFill>
                <a:latin typeface="Calibri"/>
                <a:ea typeface="+mj-ea"/>
                <a:cs typeface="Calibri"/>
              </a:defRPr>
            </a:lvl1pPr>
            <a:lvl2pPr algn="l" defTabSz="457200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2pPr>
            <a:lvl3pPr algn="l" defTabSz="457200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3pPr>
            <a:lvl4pPr algn="l" defTabSz="457200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4pPr>
            <a:lvl5pPr algn="l" defTabSz="457200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5pPr>
            <a:lvl6pPr marL="457200" algn="l" defTabSz="457200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6pPr>
            <a:lvl7pPr marL="914400" algn="l" defTabSz="457200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7pPr>
            <a:lvl8pPr marL="1371600" algn="l" defTabSz="457200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8pPr>
            <a:lvl9pPr marL="1828800" algn="l" defTabSz="457200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rgbClr val="0000FF"/>
                </a:solidFill>
              </a:rPr>
              <a:t>Polymer</a:t>
            </a:r>
            <a:r>
              <a:rPr lang="en-US" dirty="0">
                <a:solidFill>
                  <a:srgbClr val="0000FF"/>
                </a:solidFill>
              </a:rPr>
              <a:t>-Cement Composites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2"/>
          <p:cNvSpPr>
            <a:spLocks noGrp="1"/>
          </p:cNvSpPr>
          <p:nvPr>
            <p:ph type="title"/>
          </p:nvPr>
        </p:nvSpPr>
        <p:spPr>
          <a:xfrm>
            <a:off x="-3655" y="609600"/>
            <a:ext cx="9144000" cy="1371600"/>
          </a:xfrm>
        </p:spPr>
        <p:txBody>
          <a:bodyPr>
            <a:noAutofit/>
          </a:bodyPr>
          <a:lstStyle/>
          <a:p>
            <a:pPr marL="233363" indent="-233363">
              <a:lnSpc>
                <a:spcPct val="100000"/>
              </a:lnSpc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Task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5: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Cement composites bulk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chemical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properties</a:t>
            </a:r>
            <a:r>
              <a:rPr lang="en-US" sz="1800" dirty="0">
                <a:solidFill>
                  <a:srgbClr val="3366FF"/>
                </a:solidFill>
                <a:latin typeface="Arial"/>
                <a:cs typeface="Arial"/>
              </a:rPr>
              <a:t/>
            </a:r>
            <a:br>
              <a:rPr lang="en-US" sz="1800" dirty="0">
                <a:solidFill>
                  <a:srgbClr val="3366FF"/>
                </a:solidFill>
                <a:latin typeface="Arial"/>
                <a:cs typeface="Arial"/>
              </a:rPr>
            </a:b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/>
            </a:r>
            <a:b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</a:b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Slide Number Placeholder 8"/>
          <p:cNvSpPr txBox="1">
            <a:spLocks/>
          </p:cNvSpPr>
          <p:nvPr/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3722D57-58D6-9447-A6D5-A97F6C35A8F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Slide Number Placeholder 8"/>
          <p:cNvSpPr txBox="1">
            <a:spLocks/>
          </p:cNvSpPr>
          <p:nvPr/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295400"/>
            <a:ext cx="3352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Task </a:t>
            </a:r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5.1: Resistance 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to acid </a:t>
            </a:r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attack</a:t>
            </a:r>
          </a:p>
          <a:p>
            <a:pPr defTabSz="457200" fontAlgn="auto">
              <a:spcBef>
                <a:spcPct val="20000"/>
              </a:spcBef>
              <a:spcAft>
                <a:spcPts val="0"/>
              </a:spcAft>
            </a:pPr>
            <a:endParaRPr lang="en-US" sz="1200" dirty="0" smtClean="0">
              <a:solidFill>
                <a:srgbClr val="282B2E"/>
              </a:solidFill>
              <a:cs typeface="Arial Narrow"/>
            </a:endParaRPr>
          </a:p>
          <a:p>
            <a:pPr marL="174625" indent="-174625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>
                <a:solidFill>
                  <a:srgbClr val="282B2E"/>
                </a:solidFill>
                <a:cs typeface="Arial Narrow"/>
              </a:rPr>
              <a:t>Samples were immersed in 1 wt.% </a:t>
            </a:r>
            <a:r>
              <a:rPr lang="en-US" sz="1200" dirty="0" err="1">
                <a:solidFill>
                  <a:srgbClr val="282B2E"/>
                </a:solidFill>
                <a:cs typeface="Arial Narrow"/>
              </a:rPr>
              <a:t>NaCl</a:t>
            </a:r>
            <a:r>
              <a:rPr lang="en-US" sz="1200" dirty="0">
                <a:solidFill>
                  <a:srgbClr val="282B2E"/>
                </a:solidFill>
                <a:cs typeface="Arial Narrow"/>
              </a:rPr>
              <a:t> brine containing H2SO4 with pH </a:t>
            </a:r>
            <a:r>
              <a:rPr lang="en-US" sz="1200" dirty="0" smtClean="0">
                <a:solidFill>
                  <a:srgbClr val="282B2E"/>
                </a:solidFill>
                <a:cs typeface="Arial Narrow"/>
              </a:rPr>
              <a:t>2.0 (500mL), T=90C, one month exposure</a:t>
            </a:r>
          </a:p>
          <a:p>
            <a:pPr marL="174625" indent="-174625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endParaRPr lang="en-US" sz="1200" dirty="0" smtClean="0">
              <a:solidFill>
                <a:srgbClr val="282B2E"/>
              </a:solidFill>
              <a:cs typeface="Arial Narrow"/>
            </a:endParaRPr>
          </a:p>
          <a:p>
            <a:pPr marL="174625" indent="-174625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>
                <a:solidFill>
                  <a:srgbClr val="282B2E"/>
                </a:solidFill>
                <a:cs typeface="Arial Narrow"/>
              </a:rPr>
              <a:t>Fluid was changed out either daily or after 36 </a:t>
            </a:r>
            <a:r>
              <a:rPr lang="en-US" sz="1200" dirty="0" smtClean="0">
                <a:solidFill>
                  <a:srgbClr val="282B2E"/>
                </a:solidFill>
                <a:cs typeface="Arial Narrow"/>
              </a:rPr>
              <a:t>hours and pH measured</a:t>
            </a:r>
            <a:endParaRPr lang="en-US" sz="1200" dirty="0">
              <a:solidFill>
                <a:srgbClr val="282B2E"/>
              </a:solidFill>
              <a:cs typeface="Arial Narrow"/>
            </a:endParaRPr>
          </a:p>
          <a:p>
            <a:pPr marL="174625" indent="-174625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endParaRPr lang="en-US" sz="1200" dirty="0" smtClean="0">
              <a:solidFill>
                <a:srgbClr val="282B2E"/>
              </a:solidFill>
              <a:cs typeface="Arial Narrow"/>
            </a:endParaRPr>
          </a:p>
          <a:p>
            <a:pPr marL="174625" indent="-174625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 smtClean="0">
                <a:solidFill>
                  <a:srgbClr val="282B2E"/>
                </a:solidFill>
                <a:cs typeface="Arial Narrow"/>
              </a:rPr>
              <a:t>Over 11L of H2SO4 were exchanged</a:t>
            </a:r>
          </a:p>
          <a:p>
            <a:pPr marL="174625" indent="-174625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endParaRPr lang="en-US" sz="1200" dirty="0" smtClean="0">
              <a:solidFill>
                <a:srgbClr val="282B2E"/>
              </a:solidFill>
              <a:cs typeface="Arial Narrow"/>
            </a:endParaRPr>
          </a:p>
          <a:p>
            <a:pPr marL="174625" indent="-174625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>
                <a:solidFill>
                  <a:srgbClr val="282B2E"/>
                </a:solidFill>
                <a:cs typeface="Arial Narrow"/>
              </a:rPr>
              <a:t>From a pH perspective both cements seem to be able to consume most of the available acid</a:t>
            </a:r>
            <a:r>
              <a:rPr lang="en-US" sz="1200" dirty="0" smtClean="0">
                <a:solidFill>
                  <a:srgbClr val="282B2E"/>
                </a:solidFill>
                <a:cs typeface="Arial Narrow"/>
              </a:rPr>
              <a:t>.</a:t>
            </a:r>
          </a:p>
          <a:p>
            <a:pPr marL="174625" indent="-174625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endParaRPr lang="en-US" sz="1200" dirty="0">
              <a:solidFill>
                <a:srgbClr val="282B2E"/>
              </a:solidFill>
              <a:cs typeface="Arial Narrow"/>
            </a:endParaRPr>
          </a:p>
          <a:p>
            <a:pPr marL="174625" indent="-174625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>
                <a:solidFill>
                  <a:srgbClr val="282B2E"/>
                </a:solidFill>
                <a:cs typeface="Arial Narrow"/>
              </a:rPr>
              <a:t>Temperature seems to play an important role in the reaction (see </a:t>
            </a:r>
            <a:r>
              <a:rPr lang="en-US" sz="1200" dirty="0" smtClean="0">
                <a:solidFill>
                  <a:srgbClr val="282B2E"/>
                </a:solidFill>
                <a:cs typeface="Arial Narrow"/>
              </a:rPr>
              <a:t>pH values at day </a:t>
            </a:r>
            <a:r>
              <a:rPr lang="en-US" sz="1200" dirty="0">
                <a:solidFill>
                  <a:srgbClr val="282B2E"/>
                </a:solidFill>
                <a:cs typeface="Arial Narrow"/>
              </a:rPr>
              <a:t>15 where heaters were not turned on</a:t>
            </a:r>
            <a:r>
              <a:rPr lang="en-US" sz="1200" dirty="0" smtClean="0">
                <a:solidFill>
                  <a:srgbClr val="282B2E"/>
                </a:solidFill>
                <a:cs typeface="Arial Narrow"/>
              </a:rPr>
              <a:t>)</a:t>
            </a:r>
          </a:p>
          <a:p>
            <a:pPr marL="174625" indent="-174625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endParaRPr lang="en-US" sz="1200" dirty="0">
              <a:solidFill>
                <a:srgbClr val="282B2E"/>
              </a:solidFill>
              <a:cs typeface="Arial Narrow"/>
            </a:endParaRPr>
          </a:p>
          <a:p>
            <a:pPr marL="174625" indent="-174625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 smtClean="0">
                <a:solidFill>
                  <a:srgbClr val="282B2E"/>
                </a:solidFill>
                <a:cs typeface="Arial Narrow"/>
              </a:rPr>
              <a:t>A reaction front is observed clearly on the polymer-cement composites</a:t>
            </a:r>
          </a:p>
          <a:p>
            <a:pPr marL="174625" indent="-174625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endParaRPr lang="en-US" sz="1200" dirty="0">
              <a:solidFill>
                <a:srgbClr val="282B2E"/>
              </a:solidFill>
              <a:cs typeface="Arial Narrow"/>
            </a:endParaRPr>
          </a:p>
          <a:p>
            <a:pPr marL="174625" indent="-174625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 smtClean="0">
                <a:solidFill>
                  <a:srgbClr val="282B2E"/>
                </a:solidFill>
                <a:cs typeface="Arial Narrow"/>
              </a:rPr>
              <a:t>Sediment was observed in both control and polymer-cement samples(photos at right)</a:t>
            </a:r>
            <a:endParaRPr lang="en-US" sz="1200" dirty="0">
              <a:solidFill>
                <a:srgbClr val="282B2E"/>
              </a:solidFill>
              <a:cs typeface="Arial Narrow"/>
            </a:endParaRPr>
          </a:p>
          <a:p>
            <a:pPr marL="174625" indent="-174625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endParaRPr lang="en-US" sz="1200" dirty="0" smtClean="0">
              <a:solidFill>
                <a:srgbClr val="282B2E"/>
              </a:solidFill>
              <a:cs typeface="Arial Narrow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657600" y="1295400"/>
            <a:ext cx="5309591" cy="2438400"/>
            <a:chOff x="3276600" y="1295400"/>
            <a:chExt cx="5842991" cy="2667000"/>
          </a:xfrm>
        </p:grpSpPr>
        <p:grpSp>
          <p:nvGrpSpPr>
            <p:cNvPr id="36" name="Group 35"/>
            <p:cNvGrpSpPr/>
            <p:nvPr/>
          </p:nvGrpSpPr>
          <p:grpSpPr>
            <a:xfrm>
              <a:off x="3276600" y="1295400"/>
              <a:ext cx="3605809" cy="2651282"/>
              <a:chOff x="3581400" y="1447800"/>
              <a:chExt cx="3605809" cy="2651282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07173" y="1696858"/>
                <a:ext cx="980036" cy="2275387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/>
              <a:srcRect r="76641"/>
              <a:stretch/>
            </p:blipFill>
            <p:spPr>
              <a:xfrm>
                <a:off x="3581400" y="1447800"/>
                <a:ext cx="1540819" cy="2651282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4"/>
              <a:srcRect l="30005" r="51480"/>
              <a:stretch/>
            </p:blipFill>
            <p:spPr>
              <a:xfrm>
                <a:off x="5070737" y="1557560"/>
                <a:ext cx="1125872" cy="2444218"/>
              </a:xfrm>
              <a:prstGeom prst="rect">
                <a:avLst/>
              </a:prstGeom>
            </p:spPr>
          </p:pic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62077" y="1676400"/>
              <a:ext cx="2257514" cy="2286000"/>
            </a:xfrm>
            <a:prstGeom prst="rect">
              <a:avLst/>
            </a:prstGeom>
          </p:spPr>
        </p:pic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4200" y="3962400"/>
            <a:ext cx="3200400" cy="19202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" t="22313" r="29838" b="1715"/>
          <a:stretch/>
        </p:blipFill>
        <p:spPr>
          <a:xfrm>
            <a:off x="3810000" y="3733800"/>
            <a:ext cx="1600200" cy="14095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0" y="5181600"/>
            <a:ext cx="1628000" cy="157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45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228600" y="1752600"/>
            <a:ext cx="4343400" cy="4419600"/>
          </a:xfrm>
          <a:prstGeom prst="rect">
            <a:avLst/>
          </a:prstGeom>
        </p:spPr>
        <p:txBody>
          <a:bodyPr/>
          <a:lstStyle/>
          <a:p>
            <a:endParaRPr lang="en-US" sz="1600" dirty="0">
              <a:solidFill>
                <a:srgbClr val="50565C"/>
              </a:solidFill>
              <a:latin typeface="Arial" charset="0"/>
              <a:ea typeface="MS PGothic" charset="0"/>
            </a:endParaRPr>
          </a:p>
          <a:p>
            <a:endParaRPr lang="en-US" sz="1600" dirty="0" smtClean="0">
              <a:solidFill>
                <a:srgbClr val="50565C"/>
              </a:solidFill>
              <a:latin typeface="Arial" charset="0"/>
              <a:ea typeface="MS PGothic" charset="0"/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50565C"/>
              </a:solidFill>
              <a:latin typeface="Arial" charset="0"/>
              <a:ea typeface="MS PGothic" charset="0"/>
            </a:endParaRPr>
          </a:p>
          <a:p>
            <a:endParaRPr lang="en-US" sz="1600" dirty="0">
              <a:latin typeface="Arial" charset="0"/>
              <a:ea typeface="MS PGothic" charset="0"/>
            </a:endParaRPr>
          </a:p>
          <a:p>
            <a:endParaRPr lang="en-US" sz="1600" dirty="0">
              <a:latin typeface="Arial" charset="0"/>
              <a:ea typeface="MS PGothic" charset="0"/>
            </a:endParaRPr>
          </a:p>
        </p:txBody>
      </p:sp>
      <p:sp>
        <p:nvSpPr>
          <p:cNvPr id="12" name="Slide Number Placeholder 8"/>
          <p:cNvSpPr txBox="1">
            <a:spLocks/>
          </p:cNvSpPr>
          <p:nvPr/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3722D57-58D6-9447-A6D5-A97F6C35A8F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Slide Number Placeholder 8"/>
          <p:cNvSpPr txBox="1">
            <a:spLocks/>
          </p:cNvSpPr>
          <p:nvPr/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67" y="1905000"/>
            <a:ext cx="3352800" cy="2271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Analysis 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of compressive strength </a:t>
            </a:r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after mineral 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acid attack</a:t>
            </a:r>
          </a:p>
          <a:p>
            <a:pPr defTabSz="457200" fontAlgn="auto">
              <a:spcBef>
                <a:spcPct val="20000"/>
              </a:spcBef>
              <a:spcAft>
                <a:spcPts val="0"/>
              </a:spcAft>
            </a:pPr>
            <a:endParaRPr lang="en-US" sz="600" dirty="0">
              <a:solidFill>
                <a:srgbClr val="282B2E"/>
              </a:solidFill>
              <a:cs typeface="Arial Narrow"/>
            </a:endParaRPr>
          </a:p>
          <a:p>
            <a:pPr marL="174625" indent="-174625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>
                <a:solidFill>
                  <a:srgbClr val="282B2E"/>
                </a:solidFill>
                <a:cs typeface="Arial Narrow"/>
              </a:rPr>
              <a:t>Though exposed to pH=2 (instead of pH=1) brine solutions of H2SO4 polymer-cement composites show compressive strength values identical to original samples (3300psi)</a:t>
            </a:r>
          </a:p>
          <a:p>
            <a:pPr marL="174625" indent="-174625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endParaRPr lang="en-US" sz="600" dirty="0">
              <a:solidFill>
                <a:srgbClr val="282B2E"/>
              </a:solidFill>
              <a:cs typeface="Arial Narrow"/>
            </a:endParaRPr>
          </a:p>
          <a:p>
            <a:pPr marL="174625" indent="-174625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>
                <a:solidFill>
                  <a:srgbClr val="282B2E"/>
                </a:solidFill>
                <a:cs typeface="Arial Narrow"/>
              </a:rPr>
              <a:t>Control samples undergo 13% decrease in compressive strength</a:t>
            </a:r>
          </a:p>
          <a:p>
            <a:pPr marL="174625" indent="-174625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endParaRPr lang="en-US" sz="1200" dirty="0" smtClean="0">
              <a:solidFill>
                <a:srgbClr val="282B2E"/>
              </a:solidFill>
              <a:cs typeface="Arial Narrow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676400"/>
            <a:ext cx="4812882" cy="3276600"/>
          </a:xfrm>
          <a:prstGeom prst="rect">
            <a:avLst/>
          </a:prstGeom>
        </p:spPr>
      </p:pic>
      <p:sp>
        <p:nvSpPr>
          <p:cNvPr id="20" name="Title 12"/>
          <p:cNvSpPr>
            <a:spLocks noGrp="1"/>
          </p:cNvSpPr>
          <p:nvPr>
            <p:ph type="title"/>
          </p:nvPr>
        </p:nvSpPr>
        <p:spPr>
          <a:xfrm>
            <a:off x="-3655" y="609600"/>
            <a:ext cx="9144000" cy="1371600"/>
          </a:xfrm>
        </p:spPr>
        <p:txBody>
          <a:bodyPr>
            <a:noAutofit/>
          </a:bodyPr>
          <a:lstStyle/>
          <a:p>
            <a:pPr marL="233363" indent="-233363">
              <a:lnSpc>
                <a:spcPct val="100000"/>
              </a:lnSpc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Task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5: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Cement composites bulk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chemical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properties (cont.)</a:t>
            </a: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524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rgbClr val="FFFFFF"/>
                </a:solidFill>
                <a:latin typeface="Calibri"/>
                <a:ea typeface="+mj-ea"/>
                <a:cs typeface="Calibri"/>
              </a:defRPr>
            </a:lvl1pPr>
            <a:lvl2pPr algn="l" defTabSz="457200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2pPr>
            <a:lvl3pPr algn="l" defTabSz="457200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3pPr>
            <a:lvl4pPr algn="l" defTabSz="457200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4pPr>
            <a:lvl5pPr algn="l" defTabSz="457200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5pPr>
            <a:lvl6pPr marL="457200" algn="l" defTabSz="457200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6pPr>
            <a:lvl7pPr marL="914400" algn="l" defTabSz="457200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7pPr>
            <a:lvl8pPr marL="1371600" algn="l" defTabSz="457200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8pPr>
            <a:lvl9pPr marL="1828800" algn="l" defTabSz="457200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rgbClr val="0000FF"/>
                </a:solidFill>
              </a:rPr>
              <a:t>Polymer</a:t>
            </a:r>
            <a:r>
              <a:rPr lang="en-US" dirty="0">
                <a:solidFill>
                  <a:srgbClr val="0000FF"/>
                </a:solidFill>
              </a:rPr>
              <a:t>-Cement Composites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381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228600" y="1752600"/>
            <a:ext cx="4343400" cy="4419600"/>
          </a:xfrm>
          <a:prstGeom prst="rect">
            <a:avLst/>
          </a:prstGeom>
        </p:spPr>
        <p:txBody>
          <a:bodyPr/>
          <a:lstStyle/>
          <a:p>
            <a:endParaRPr lang="en-US" sz="1600" dirty="0">
              <a:solidFill>
                <a:srgbClr val="50565C"/>
              </a:solidFill>
              <a:latin typeface="Arial" charset="0"/>
              <a:ea typeface="MS PGothic" charset="0"/>
            </a:endParaRPr>
          </a:p>
          <a:p>
            <a:endParaRPr lang="en-US" sz="1600" dirty="0" smtClean="0">
              <a:solidFill>
                <a:srgbClr val="50565C"/>
              </a:solidFill>
              <a:latin typeface="Arial" charset="0"/>
              <a:ea typeface="MS PGothic" charset="0"/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50565C"/>
              </a:solidFill>
              <a:latin typeface="Arial" charset="0"/>
              <a:ea typeface="MS PGothic" charset="0"/>
            </a:endParaRPr>
          </a:p>
          <a:p>
            <a:endParaRPr lang="en-US" sz="1600" dirty="0">
              <a:latin typeface="Arial" charset="0"/>
              <a:ea typeface="MS PGothic" charset="0"/>
            </a:endParaRPr>
          </a:p>
          <a:p>
            <a:endParaRPr lang="en-US" sz="1600" dirty="0">
              <a:latin typeface="Arial" charset="0"/>
              <a:ea typeface="MS PGothic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rgbClr val="FFFFFF"/>
                </a:solidFill>
                <a:latin typeface="Calibri"/>
                <a:ea typeface="+mj-ea"/>
                <a:cs typeface="Calibri"/>
              </a:defRPr>
            </a:lvl1pPr>
            <a:lvl2pPr algn="l" defTabSz="457200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2pPr>
            <a:lvl3pPr algn="l" defTabSz="457200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3pPr>
            <a:lvl4pPr algn="l" defTabSz="457200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4pPr>
            <a:lvl5pPr algn="l" defTabSz="457200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5pPr>
            <a:lvl6pPr marL="457200" algn="l" defTabSz="457200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6pPr>
            <a:lvl7pPr marL="914400" algn="l" defTabSz="457200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7pPr>
            <a:lvl8pPr marL="1371600" algn="l" defTabSz="457200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8pPr>
            <a:lvl9pPr marL="1828800" algn="l" defTabSz="457200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rgbClr val="0000FF"/>
                </a:solidFill>
              </a:rPr>
              <a:t>Polymer</a:t>
            </a:r>
            <a:r>
              <a:rPr lang="en-US" dirty="0">
                <a:solidFill>
                  <a:srgbClr val="0000FF"/>
                </a:solidFill>
              </a:rPr>
              <a:t>-Cement Composites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2"/>
          <p:cNvSpPr>
            <a:spLocks noGrp="1"/>
          </p:cNvSpPr>
          <p:nvPr>
            <p:ph type="title"/>
          </p:nvPr>
        </p:nvSpPr>
        <p:spPr>
          <a:xfrm>
            <a:off x="-3655" y="609600"/>
            <a:ext cx="9144000" cy="1371600"/>
          </a:xfrm>
        </p:spPr>
        <p:txBody>
          <a:bodyPr>
            <a:noAutofit/>
          </a:bodyPr>
          <a:lstStyle/>
          <a:p>
            <a:pPr marL="233363" indent="-233363">
              <a:lnSpc>
                <a:spcPct val="100000"/>
              </a:lnSpc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Task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5: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Cement composites bulk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chemical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properties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(cont.)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/>
            </a:r>
            <a:b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</a:b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Slide Number Placeholder 8"/>
          <p:cNvSpPr txBox="1">
            <a:spLocks/>
          </p:cNvSpPr>
          <p:nvPr/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3722D57-58D6-9447-A6D5-A97F6C35A8F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Slide Number Placeholder 8"/>
          <p:cNvSpPr txBox="1">
            <a:spLocks/>
          </p:cNvSpPr>
          <p:nvPr/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447800"/>
            <a:ext cx="2971800" cy="500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Task </a:t>
            </a: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5.2: Resistance 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to </a:t>
            </a: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high CO2 in brine concentrations (performed at NETL)</a:t>
            </a:r>
          </a:p>
          <a:p>
            <a:pPr defTabSz="457200" fontAlgn="auto">
              <a:spcBef>
                <a:spcPct val="20000"/>
              </a:spcBef>
              <a:spcAft>
                <a:spcPts val="0"/>
              </a:spcAft>
            </a:pPr>
            <a:endParaRPr lang="en-US" sz="1400" dirty="0" smtClean="0">
              <a:solidFill>
                <a:srgbClr val="282B2E"/>
              </a:solidFill>
              <a:cs typeface="Arial Narrow"/>
            </a:endParaRPr>
          </a:p>
          <a:p>
            <a:pPr marL="174625" indent="-174625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1400" dirty="0">
                <a:solidFill>
                  <a:srgbClr val="282B2E"/>
                </a:solidFill>
                <a:cs typeface="Arial Narrow"/>
              </a:rPr>
              <a:t>Samples were immersed in 1 wt.% </a:t>
            </a:r>
            <a:r>
              <a:rPr lang="en-US" sz="1400" dirty="0" err="1">
                <a:solidFill>
                  <a:srgbClr val="282B2E"/>
                </a:solidFill>
                <a:cs typeface="Arial Narrow"/>
              </a:rPr>
              <a:t>NaCl</a:t>
            </a:r>
            <a:r>
              <a:rPr lang="en-US" sz="1400" dirty="0">
                <a:solidFill>
                  <a:srgbClr val="282B2E"/>
                </a:solidFill>
                <a:cs typeface="Arial Narrow"/>
              </a:rPr>
              <a:t> brine </a:t>
            </a:r>
            <a:r>
              <a:rPr lang="en-US" sz="1400" dirty="0" smtClean="0">
                <a:solidFill>
                  <a:srgbClr val="282B2E"/>
                </a:solidFill>
                <a:cs typeface="Arial Narrow"/>
              </a:rPr>
              <a:t>pressurized with 3000psi of supercritical CO2 at 250C</a:t>
            </a:r>
          </a:p>
          <a:p>
            <a:pPr marL="174625" indent="-174625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endParaRPr lang="en-US" sz="1400" dirty="0" smtClean="0">
              <a:solidFill>
                <a:srgbClr val="282B2E"/>
              </a:solidFill>
              <a:cs typeface="Arial Narrow"/>
            </a:endParaRPr>
          </a:p>
          <a:p>
            <a:pPr marL="174625" indent="-174625">
              <a:buFont typeface="Arial"/>
              <a:buChar char="•"/>
            </a:pPr>
            <a:r>
              <a:rPr lang="en-US" sz="1400" dirty="0" smtClean="0">
                <a:solidFill>
                  <a:srgbClr val="282B2E"/>
                </a:solidFill>
                <a:cs typeface="Arial Narrow"/>
              </a:rPr>
              <a:t>Samples fully immersed in </a:t>
            </a:r>
            <a:r>
              <a:rPr lang="en-US" sz="1400" dirty="0"/>
              <a:t>1 wt.% </a:t>
            </a:r>
            <a:r>
              <a:rPr lang="en-US" sz="1400" dirty="0" err="1"/>
              <a:t>NaCl</a:t>
            </a:r>
            <a:r>
              <a:rPr lang="en-US" sz="1400" dirty="0"/>
              <a:t> brine (750 mL)</a:t>
            </a:r>
          </a:p>
          <a:p>
            <a:pPr marL="174625" indent="-174625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endParaRPr lang="en-US" sz="1400" dirty="0" smtClean="0">
              <a:solidFill>
                <a:srgbClr val="282B2E"/>
              </a:solidFill>
              <a:cs typeface="Arial Narrow"/>
            </a:endParaRPr>
          </a:p>
          <a:p>
            <a:pPr marL="174625" indent="-174625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282B2E"/>
                </a:solidFill>
                <a:cs typeface="Arial Narrow"/>
              </a:rPr>
              <a:t>Samples exposed for one month by triplicate</a:t>
            </a:r>
          </a:p>
          <a:p>
            <a:pPr marL="174625" indent="-174625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endParaRPr lang="en-US" sz="1400" dirty="0">
              <a:solidFill>
                <a:srgbClr val="282B2E"/>
              </a:solidFill>
              <a:cs typeface="Arial Narrow"/>
            </a:endParaRPr>
          </a:p>
          <a:p>
            <a:pPr marL="174625" indent="-174625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282B2E"/>
                </a:solidFill>
                <a:cs typeface="Arial Narrow"/>
              </a:rPr>
              <a:t>Two polymer-cement composite samples fractured transversally</a:t>
            </a:r>
          </a:p>
          <a:p>
            <a:pPr marL="174625" indent="-174625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endParaRPr lang="en-US" sz="1400" dirty="0">
              <a:solidFill>
                <a:srgbClr val="282B2E"/>
              </a:solidFill>
              <a:cs typeface="Arial Narrow"/>
            </a:endParaRPr>
          </a:p>
          <a:p>
            <a:pPr marL="174625" indent="-174625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282B2E"/>
                </a:solidFill>
                <a:cs typeface="Arial Narrow"/>
              </a:rPr>
              <a:t>Reaction fronts in both base cement and composite cements were similar in width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169595" y="1295400"/>
            <a:ext cx="5925178" cy="4681954"/>
            <a:chOff x="3196875" y="914400"/>
            <a:chExt cx="5925178" cy="4681954"/>
          </a:xfrm>
        </p:grpSpPr>
        <p:grpSp>
          <p:nvGrpSpPr>
            <p:cNvPr id="35" name="Group 34"/>
            <p:cNvGrpSpPr/>
            <p:nvPr/>
          </p:nvGrpSpPr>
          <p:grpSpPr>
            <a:xfrm>
              <a:off x="3196875" y="914400"/>
              <a:ext cx="5925178" cy="4648200"/>
              <a:chOff x="1600200" y="1828800"/>
              <a:chExt cx="5925178" cy="464820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0200" y="1828800"/>
                <a:ext cx="5925178" cy="4648200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2286000" y="1981200"/>
                <a:ext cx="14506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Base cement</a:t>
                </a:r>
                <a:endParaRPr lang="en-US" sz="1600" b="1" dirty="0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4038600" y="5257800"/>
              <a:ext cx="14620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10% Polymer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91163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228600" y="1752600"/>
            <a:ext cx="4343400" cy="4876800"/>
          </a:xfrm>
          <a:prstGeom prst="rect">
            <a:avLst/>
          </a:prstGeom>
        </p:spPr>
        <p:txBody>
          <a:bodyPr/>
          <a:lstStyle/>
          <a:p>
            <a:endParaRPr lang="en-US" sz="1600" dirty="0">
              <a:solidFill>
                <a:srgbClr val="50565C"/>
              </a:solidFill>
              <a:latin typeface="Arial" charset="0"/>
              <a:ea typeface="MS PGothic" charset="0"/>
            </a:endParaRPr>
          </a:p>
          <a:p>
            <a:endParaRPr lang="en-US" sz="1600" dirty="0" smtClean="0">
              <a:solidFill>
                <a:srgbClr val="50565C"/>
              </a:solidFill>
              <a:latin typeface="Arial" charset="0"/>
              <a:ea typeface="MS PGothic" charset="0"/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50565C"/>
              </a:solidFill>
              <a:latin typeface="Arial" charset="0"/>
              <a:ea typeface="MS PGothic" charset="0"/>
            </a:endParaRPr>
          </a:p>
          <a:p>
            <a:endParaRPr lang="en-US" sz="1600" dirty="0">
              <a:latin typeface="Arial" charset="0"/>
              <a:ea typeface="MS PGothic" charset="0"/>
            </a:endParaRPr>
          </a:p>
          <a:p>
            <a:endParaRPr lang="en-US" sz="1600" dirty="0">
              <a:latin typeface="Arial" charset="0"/>
              <a:ea typeface="MS PGothic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457200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rgbClr val="FFFFFF"/>
                </a:solidFill>
                <a:latin typeface="Calibri"/>
                <a:ea typeface="+mj-ea"/>
                <a:cs typeface="Calibri"/>
              </a:defRPr>
            </a:lvl1pPr>
            <a:lvl2pPr algn="l" defTabSz="457200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2pPr>
            <a:lvl3pPr algn="l" defTabSz="457200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3pPr>
            <a:lvl4pPr algn="l" defTabSz="457200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4pPr>
            <a:lvl5pPr algn="l" defTabSz="457200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5pPr>
            <a:lvl6pPr marL="457200" algn="l" defTabSz="457200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6pPr>
            <a:lvl7pPr marL="914400" algn="l" defTabSz="457200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7pPr>
            <a:lvl8pPr marL="1371600" algn="l" defTabSz="457200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8pPr>
            <a:lvl9pPr marL="1828800" algn="l" defTabSz="457200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Key Accomplishments and Milestones: </a:t>
            </a:r>
            <a:r>
              <a:rPr lang="en-US" dirty="0">
                <a:solidFill>
                  <a:srgbClr val="0000FF"/>
                </a:solidFill>
              </a:rPr>
              <a:t>Polymer-Cement Composites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2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371600"/>
          </a:xfrm>
        </p:spPr>
        <p:txBody>
          <a:bodyPr>
            <a:noAutofit/>
          </a:bodyPr>
          <a:lstStyle/>
          <a:p>
            <a:pPr marL="233363" indent="-233363">
              <a:lnSpc>
                <a:spcPct val="100000"/>
              </a:lnSpc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Task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5: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Cement composites bulk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chemical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properties (cont.)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/>
            </a:r>
            <a:b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/>
            </a:r>
            <a:b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</a:b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Slide Number Placeholder 8"/>
          <p:cNvSpPr txBox="1">
            <a:spLocks/>
          </p:cNvSpPr>
          <p:nvPr/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1219200"/>
            <a:ext cx="4267200" cy="3508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endParaRPr lang="en-US" sz="600" dirty="0">
              <a:solidFill>
                <a:srgbClr val="282B2E"/>
              </a:solidFill>
              <a:cs typeface="Arial Narrow"/>
            </a:endParaRPr>
          </a:p>
          <a:p>
            <a:pPr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Analysis 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of compressive strength and structural </a:t>
            </a:r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changes after CO2 </a:t>
            </a:r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attack</a:t>
            </a:r>
          </a:p>
          <a:p>
            <a:pPr defTabSz="457200" fontAlgn="auto">
              <a:spcBef>
                <a:spcPct val="20000"/>
              </a:spcBef>
              <a:spcAft>
                <a:spcPts val="0"/>
              </a:spcAft>
            </a:pPr>
            <a:endParaRPr lang="en-US" sz="600" b="1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  <a:p>
            <a:pPr marL="174625" indent="-174625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 smtClean="0">
                <a:solidFill>
                  <a:srgbClr val="282B2E"/>
                </a:solidFill>
                <a:cs typeface="Arial Narrow"/>
              </a:rPr>
              <a:t>Exposure of polymer</a:t>
            </a:r>
            <a:r>
              <a:rPr lang="en-US" sz="1200" dirty="0">
                <a:solidFill>
                  <a:srgbClr val="282B2E"/>
                </a:solidFill>
                <a:cs typeface="Arial Narrow"/>
              </a:rPr>
              <a:t>-cement composites </a:t>
            </a:r>
            <a:r>
              <a:rPr lang="en-US" sz="1200" dirty="0" smtClean="0">
                <a:solidFill>
                  <a:srgbClr val="282B2E"/>
                </a:solidFill>
                <a:cs typeface="Arial Narrow"/>
              </a:rPr>
              <a:t>reduce the </a:t>
            </a:r>
            <a:r>
              <a:rPr lang="en-US" sz="1200" dirty="0">
                <a:solidFill>
                  <a:srgbClr val="282B2E"/>
                </a:solidFill>
                <a:cs typeface="Arial Narrow"/>
              </a:rPr>
              <a:t>compressive strength values identical </a:t>
            </a:r>
            <a:r>
              <a:rPr lang="en-US" sz="1200" dirty="0" smtClean="0">
                <a:solidFill>
                  <a:srgbClr val="282B2E"/>
                </a:solidFill>
                <a:cs typeface="Arial Narrow"/>
              </a:rPr>
              <a:t>by 30% (3300 to 2350psi</a:t>
            </a:r>
            <a:r>
              <a:rPr lang="en-US" sz="1200" dirty="0">
                <a:solidFill>
                  <a:srgbClr val="282B2E"/>
                </a:solidFill>
                <a:cs typeface="Arial Narrow"/>
              </a:rPr>
              <a:t>)</a:t>
            </a:r>
          </a:p>
          <a:p>
            <a:pPr marL="174625" indent="-174625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endParaRPr lang="en-US" sz="600" dirty="0">
              <a:solidFill>
                <a:srgbClr val="282B2E"/>
              </a:solidFill>
              <a:cs typeface="Arial Narrow"/>
            </a:endParaRPr>
          </a:p>
          <a:p>
            <a:pPr marL="174625" indent="-174625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>
                <a:solidFill>
                  <a:srgbClr val="282B2E"/>
                </a:solidFill>
                <a:cs typeface="Arial Narrow"/>
              </a:rPr>
              <a:t>Control samples undergo </a:t>
            </a:r>
            <a:r>
              <a:rPr lang="en-US" sz="1200" dirty="0" smtClean="0">
                <a:solidFill>
                  <a:srgbClr val="282B2E"/>
                </a:solidFill>
                <a:cs typeface="Arial Narrow"/>
              </a:rPr>
              <a:t>a dramatic increase </a:t>
            </a:r>
            <a:r>
              <a:rPr lang="en-US" sz="1200" dirty="0">
                <a:solidFill>
                  <a:srgbClr val="282B2E"/>
                </a:solidFill>
                <a:cs typeface="Arial Narrow"/>
              </a:rPr>
              <a:t>in compressive </a:t>
            </a:r>
            <a:r>
              <a:rPr lang="en-US" sz="1200" dirty="0" smtClean="0">
                <a:solidFill>
                  <a:srgbClr val="282B2E"/>
                </a:solidFill>
                <a:cs typeface="Arial Narrow"/>
              </a:rPr>
              <a:t>strength potentially associated to conversion of </a:t>
            </a:r>
            <a:r>
              <a:rPr lang="en-US" sz="1200" dirty="0" err="1" smtClean="0">
                <a:solidFill>
                  <a:srgbClr val="282B2E"/>
                </a:solidFill>
                <a:cs typeface="Arial Narrow"/>
              </a:rPr>
              <a:t>Ca</a:t>
            </a:r>
            <a:r>
              <a:rPr lang="en-US" sz="1200" dirty="0" smtClean="0">
                <a:solidFill>
                  <a:srgbClr val="282B2E"/>
                </a:solidFill>
                <a:cs typeface="Arial Narrow"/>
              </a:rPr>
              <a:t>(OH)2 to </a:t>
            </a:r>
            <a:r>
              <a:rPr lang="en-US" sz="1200" dirty="0" err="1" smtClean="0">
                <a:solidFill>
                  <a:srgbClr val="282B2E"/>
                </a:solidFill>
                <a:cs typeface="Arial Narrow"/>
              </a:rPr>
              <a:t>Ca</a:t>
            </a:r>
            <a:r>
              <a:rPr lang="en-US" sz="1200" dirty="0" smtClean="0">
                <a:solidFill>
                  <a:srgbClr val="282B2E"/>
                </a:solidFill>
                <a:cs typeface="Arial Narrow"/>
              </a:rPr>
              <a:t> and </a:t>
            </a:r>
            <a:r>
              <a:rPr lang="en-US" sz="1200" dirty="0" err="1" smtClean="0">
                <a:solidFill>
                  <a:srgbClr val="282B2E"/>
                </a:solidFill>
                <a:cs typeface="Arial Narrow"/>
              </a:rPr>
              <a:t>Ca</a:t>
            </a:r>
            <a:r>
              <a:rPr lang="en-US" sz="1200" dirty="0" smtClean="0">
                <a:solidFill>
                  <a:srgbClr val="282B2E"/>
                </a:solidFill>
                <a:cs typeface="Arial Narrow"/>
              </a:rPr>
              <a:t>-Si carbonates.</a:t>
            </a:r>
          </a:p>
          <a:p>
            <a:pPr marL="174625" indent="-174625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endParaRPr lang="en-US" sz="600" dirty="0">
              <a:solidFill>
                <a:srgbClr val="282B2E"/>
              </a:solidFill>
              <a:cs typeface="Arial Narrow"/>
            </a:endParaRPr>
          </a:p>
          <a:p>
            <a:pPr marL="174625" indent="-174625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 smtClean="0">
                <a:solidFill>
                  <a:srgbClr val="282B2E"/>
                </a:solidFill>
                <a:cs typeface="Arial Narrow"/>
              </a:rPr>
              <a:t>The fact that this is not the case for the polymer-cement composites which undergo an actual reduction in compressive strength could be associated to a lower level of penetration of CO2 in the cement matrix though not evident in the pictures</a:t>
            </a:r>
          </a:p>
          <a:p>
            <a:pPr marL="174625" indent="-174625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endParaRPr lang="en-US" sz="1200" dirty="0">
              <a:solidFill>
                <a:srgbClr val="282B2E"/>
              </a:solidFill>
              <a:cs typeface="Arial Narrow"/>
            </a:endParaRPr>
          </a:p>
          <a:p>
            <a:pPr marL="174625" indent="-174625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 smtClean="0">
                <a:solidFill>
                  <a:srgbClr val="282B2E"/>
                </a:solidFill>
                <a:cs typeface="Arial Narrow"/>
              </a:rPr>
              <a:t>Work to understand this effect is ongoing.</a:t>
            </a:r>
            <a:endParaRPr lang="en-US" sz="1200" dirty="0">
              <a:solidFill>
                <a:srgbClr val="282B2E"/>
              </a:solidFill>
              <a:cs typeface="Arial Narrow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974" y="1676400"/>
            <a:ext cx="4589026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7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EERE White ">
  <a:themeElements>
    <a:clrScheme name="EERE 2012-2">
      <a:dk1>
        <a:srgbClr val="50565C"/>
      </a:dk1>
      <a:lt1>
        <a:sysClr val="window" lastClr="FFFFFF"/>
      </a:lt1>
      <a:dk2>
        <a:srgbClr val="6A737B"/>
      </a:dk2>
      <a:lt2>
        <a:srgbClr val="EEECE1"/>
      </a:lt2>
      <a:accent1>
        <a:srgbClr val="7AC143"/>
      </a:accent1>
      <a:accent2>
        <a:srgbClr val="FFD200"/>
      </a:accent2>
      <a:accent3>
        <a:srgbClr val="00A4E4"/>
      </a:accent3>
      <a:accent4>
        <a:srgbClr val="00425D"/>
      </a:accent4>
      <a:accent5>
        <a:srgbClr val="00853F"/>
      </a:accent5>
      <a:accent6>
        <a:srgbClr val="F58025"/>
      </a:accent6>
      <a:hlink>
        <a:srgbClr val="006892"/>
      </a:hlink>
      <a:folHlink>
        <a:srgbClr val="6A73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 fontScale="85000" lnSpcReduction="10000"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2323" b="1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 Narrow"/>
            <a:ea typeface="+mn-ea"/>
            <a:cs typeface="Arial Narrow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7bbd8d32-57eb-4c25-a7af-abe0816fa3e8" ContentTypeId="0x0101" PreviousValue="false"/>
</file>

<file path=customXml/item3.xml><?xml version="1.0" encoding="utf-8"?>
<?mso-contentType ?>
<spe:Receivers xmlns:spe="http://schemas.microsoft.com/sharepoint/event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C3CF8280DD6E45926CD18B02DCBCF2" ma:contentTypeVersion="0" ma:contentTypeDescription="Create a new document." ma:contentTypeScope="" ma:versionID="3295068c2de0b583e154f0982d0c7fca">
  <xsd:schema xmlns:xsd="http://www.w3.org/2001/XMLSchema" xmlns:xs="http://www.w3.org/2001/XMLSchema" xmlns:p="http://schemas.microsoft.com/office/2006/metadata/properties" xmlns:ns2="c6d9b406-8ab6-4e35-b189-c607f551e6ff" targetNamespace="http://schemas.microsoft.com/office/2006/metadata/properties" ma:root="true" ma:fieldsID="023da1acd5b8f4418d1778cfbd376721" ns2:_="">
    <xsd:import namespace="c6d9b406-8ab6-4e35-b189-c607f551e6f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d9b406-8ab6-4e35-b189-c607f551e6f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1" nillable="true" ma:displayName="Taxonomy Catch All Column" ma:hidden="true" ma:list="{6457b9c9-5657-417b-adb3-f7496e5c0fe9}" ma:internalName="TaxCatchAll" ma:showField="CatchAllData" ma:web="e0d0730f-fbe9-4685-9ee5-ca0fff7ce1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6457b9c9-5657-417b-adb3-f7496e5c0fe9}" ma:internalName="TaxCatchAllLabel" ma:readOnly="true" ma:showField="CatchAllDataLabel" ma:web="e0d0730f-fbe9-4685-9ee5-ca0fff7ce1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d9b406-8ab6-4e35-b189-c607f551e6ff"/>
  </documentManagement>
</p:properties>
</file>

<file path=customXml/itemProps1.xml><?xml version="1.0" encoding="utf-8"?>
<ds:datastoreItem xmlns:ds="http://schemas.openxmlformats.org/officeDocument/2006/customXml" ds:itemID="{FC213E8C-B48E-49FF-A9D8-435BA070CA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22A9C1-5F07-4CBC-A280-EF9F4B87912E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F4365F73-BBAB-4C7C-AE16-270D9105E27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0653DF2-43CE-49E7-B6DA-8ACF691558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d9b406-8ab6-4e35-b189-c607f551e6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4DAAEB17-0090-4437-B7E5-F3DA50F01677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6d9b406-8ab6-4e35-b189-c607f551e6f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51820</TotalTime>
  <Words>651</Words>
  <Application>Microsoft Macintosh PowerPoint</Application>
  <PresentationFormat>On-screen Show (4:3)</PresentationFormat>
  <Paragraphs>112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2_EERE White </vt:lpstr>
      <vt:lpstr>Task 4: Cement composites bulk thermal properties </vt:lpstr>
      <vt:lpstr>Task 5: Cement composites bulk chemical properties  </vt:lpstr>
      <vt:lpstr>Task 5: Cement composites bulk chemical properties (cont.)</vt:lpstr>
      <vt:lpstr>Task 5: Cement composites bulk chemical properties (cont.) </vt:lpstr>
      <vt:lpstr>Task 5: Cement composites bulk chemical properties (cont.)   </vt:lpstr>
    </vt:vector>
  </TitlesOfParts>
  <Company>U.S. Department of Energy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Elisabet Metcalfe</dc:creator>
  <cp:lastModifiedBy>Carlos Fernandez</cp:lastModifiedBy>
  <cp:revision>470</cp:revision>
  <cp:lastPrinted>2014-03-28T19:34:10Z</cp:lastPrinted>
  <dcterms:created xsi:type="dcterms:W3CDTF">2013-12-18T19:15:41Z</dcterms:created>
  <dcterms:modified xsi:type="dcterms:W3CDTF">2016-12-28T23:49:13Z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0x010100C4C3CF8280DD6E45926CD18B02DCBCF2</vt:lpwstr>
  </property>
</Properties>
</file>